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1"/>
  </p:notesMasterIdLst>
  <p:sldIdLst>
    <p:sldId id="266" r:id="rId2"/>
    <p:sldId id="347" r:id="rId3"/>
    <p:sldId id="315" r:id="rId4"/>
    <p:sldId id="282" r:id="rId5"/>
    <p:sldId id="277" r:id="rId6"/>
    <p:sldId id="323" r:id="rId7"/>
    <p:sldId id="341" r:id="rId8"/>
    <p:sldId id="342" r:id="rId9"/>
    <p:sldId id="317" r:id="rId10"/>
    <p:sldId id="340" r:id="rId11"/>
    <p:sldId id="358" r:id="rId12"/>
    <p:sldId id="334" r:id="rId13"/>
    <p:sldId id="329" r:id="rId14"/>
    <p:sldId id="361" r:id="rId15"/>
    <p:sldId id="314" r:id="rId16"/>
    <p:sldId id="356" r:id="rId17"/>
    <p:sldId id="328" r:id="rId18"/>
    <p:sldId id="327"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0" autoAdjust="0"/>
    <p:restoredTop sz="96347" autoAdjust="0"/>
  </p:normalViewPr>
  <p:slideViewPr>
    <p:cSldViewPr>
      <p:cViewPr varScale="1">
        <p:scale>
          <a:sx n="153" d="100"/>
          <a:sy n="153" d="100"/>
        </p:scale>
        <p:origin x="192" y="39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13</a:t>
            </a:fld>
            <a:endParaRPr lang="en-US"/>
          </a:p>
        </p:txBody>
      </p:sp>
    </p:spTree>
    <p:extLst>
      <p:ext uri="{BB962C8B-B14F-4D97-AF65-F5344CB8AC3E}">
        <p14:creationId xmlns:p14="http://schemas.microsoft.com/office/powerpoint/2010/main" val="2127022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14</a:t>
            </a:fld>
            <a:endParaRPr lang="en-US"/>
          </a:p>
        </p:txBody>
      </p:sp>
    </p:spTree>
    <p:extLst>
      <p:ext uri="{BB962C8B-B14F-4D97-AF65-F5344CB8AC3E}">
        <p14:creationId xmlns:p14="http://schemas.microsoft.com/office/powerpoint/2010/main" val="272141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mailto:%7bgautam.g@wilp.bits-pilani.ac.in%7d"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2613509603"/>
              </p:ext>
            </p:extLst>
          </p:nvPr>
        </p:nvGraphicFramePr>
        <p:xfrm>
          <a:off x="381000" y="1143000"/>
          <a:ext cx="10972801" cy="390144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Runtime on Google </a:t>
                      </a:r>
                      <a:r>
                        <a:rPr lang="en-US" sz="1600" dirty="0" err="1">
                          <a:effectLst/>
                        </a:rPr>
                        <a:t>Colab</a:t>
                      </a:r>
                      <a:r>
                        <a:rPr lang="en-US" sz="1600" dirty="0">
                          <a:effectLst/>
                        </a:rPr>
                        <a:t> </a:t>
                      </a:r>
                    </a:p>
                    <a:p>
                      <a:pPr marL="0" marR="0">
                        <a:spcBef>
                          <a:spcPts val="0"/>
                        </a:spcBef>
                        <a:spcAft>
                          <a:spcPts val="0"/>
                        </a:spcAft>
                      </a:pPr>
                      <a:r>
                        <a:rPr lang="en-US" sz="1600" dirty="0">
                          <a:effectLst/>
                        </a:rPr>
                        <a:t>Google Drive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re:2.2.1</a:t>
                      </a:r>
                    </a:p>
                    <a:p>
                      <a:pPr marL="0" marR="0">
                        <a:spcBef>
                          <a:spcPts val="0"/>
                        </a:spcBef>
                        <a:spcAft>
                          <a:spcPts val="0"/>
                        </a:spcAft>
                      </a:pPr>
                      <a:r>
                        <a:rPr lang="en-US" sz="1600" dirty="0">
                          <a:effectLst/>
                        </a:rPr>
                        <a:t>nltk:3.5</a:t>
                      </a:r>
                    </a:p>
                    <a:p>
                      <a:pPr marL="0" marR="0">
                        <a:spcBef>
                          <a:spcPts val="0"/>
                        </a:spcBef>
                        <a:spcAft>
                          <a:spcPts val="0"/>
                        </a:spcAft>
                      </a:pP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Data Cleaning and pre-processing</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Read base data excel – this data has no Label (class)</a:t>
            </a:r>
            <a:endParaRPr lang="en-IN" dirty="0"/>
          </a:p>
          <a:p>
            <a:pPr lvl="0"/>
            <a:r>
              <a:rPr lang="en-US" b="1" dirty="0"/>
              <a:t>Label column creation</a:t>
            </a:r>
            <a:endParaRPr lang="en-IN" dirty="0"/>
          </a:p>
          <a:p>
            <a:pPr lvl="0"/>
            <a:r>
              <a:rPr lang="en-US" b="1" dirty="0"/>
              <a:t>Check duplicate rows , check columns having constant value </a:t>
            </a:r>
            <a:endParaRPr lang="en-IN" dirty="0"/>
          </a:p>
          <a:p>
            <a:pPr lvl="0"/>
            <a:r>
              <a:rPr lang="en-US" b="1" dirty="0"/>
              <a:t>Check missing values in each column and imputation if required.</a:t>
            </a:r>
            <a:endParaRPr lang="en-IN" dirty="0"/>
          </a:p>
          <a:p>
            <a:pPr lvl="0"/>
            <a:r>
              <a:rPr lang="en-US" b="1" dirty="0"/>
              <a:t>Delete rows which are nor relevant </a:t>
            </a:r>
            <a:endParaRPr lang="en-IN" dirty="0"/>
          </a:p>
          <a:p>
            <a:pPr lvl="0"/>
            <a:r>
              <a:rPr lang="en-US" b="1" dirty="0"/>
              <a:t>Drop columns which are nor relevant</a:t>
            </a:r>
            <a:endParaRPr lang="en-IN" dirty="0"/>
          </a:p>
          <a:p>
            <a:pPr lvl="0"/>
            <a:r>
              <a:rPr lang="en-US" b="1" dirty="0"/>
              <a:t>Add derived features </a:t>
            </a:r>
            <a:endParaRPr lang="en-IN" dirty="0"/>
          </a:p>
          <a:p>
            <a:pPr lvl="0"/>
            <a:r>
              <a:rPr lang="en-US" b="1" dirty="0" err="1"/>
              <a:t>Tweet_source</a:t>
            </a:r>
            <a:r>
              <a:rPr lang="en-US" b="1" dirty="0"/>
              <a:t> distribution</a:t>
            </a:r>
            <a:endParaRPr lang="en-IN" dirty="0"/>
          </a:p>
          <a:p>
            <a:pPr lvl="0"/>
            <a:r>
              <a:rPr lang="en-US" b="1" dirty="0"/>
              <a:t>Label id distribution</a:t>
            </a:r>
            <a:endParaRPr lang="en-IN" dirty="0"/>
          </a:p>
          <a:p>
            <a:pPr lvl="0"/>
            <a:r>
              <a:rPr lang="en-US" b="1" dirty="0"/>
              <a:t>Convert label to numeric</a:t>
            </a:r>
            <a:endParaRPr lang="en-IN" dirty="0"/>
          </a:p>
          <a:p>
            <a:pPr lvl="0"/>
            <a:r>
              <a:rPr lang="en-US" b="1" dirty="0"/>
              <a:t>Explore Negative tweet and its category</a:t>
            </a:r>
            <a:endParaRPr lang="en-IN" dirty="0"/>
          </a:p>
          <a:p>
            <a:pPr lvl="0"/>
            <a:r>
              <a:rPr lang="en-US" b="1" dirty="0"/>
              <a:t>Country wise positive, Negative and Neutral </a:t>
            </a:r>
            <a:endParaRPr lang="en-IN" dirty="0"/>
          </a:p>
          <a:p>
            <a:pPr lvl="0"/>
            <a:r>
              <a:rPr lang="en-US" b="1" dirty="0" err="1"/>
              <a:t>WordCloud</a:t>
            </a:r>
            <a:r>
              <a:rPr lang="en-US" b="1" dirty="0"/>
              <a:t> of each positive, negative  and neutral class</a:t>
            </a:r>
            <a:endParaRPr lang="en-IN" dirty="0"/>
          </a:p>
          <a:p>
            <a:pPr lvl="0"/>
            <a:r>
              <a:rPr lang="en-US" b="1" dirty="0"/>
              <a:t>Save first round cleaned data</a:t>
            </a:r>
            <a:endParaRPr lang="en-IN" dirty="0"/>
          </a:p>
          <a:p>
            <a:endParaRPr lang="en-IN" dirty="0"/>
          </a:p>
          <a:p>
            <a:pPr marL="0" indent="0">
              <a:buNone/>
            </a:pPr>
            <a:endParaRPr lang="en-IN" dirty="0"/>
          </a:p>
        </p:txBody>
      </p:sp>
    </p:spTree>
    <p:extLst>
      <p:ext uri="{BB962C8B-B14F-4D97-AF65-F5344CB8AC3E}">
        <p14:creationId xmlns:p14="http://schemas.microsoft.com/office/powerpoint/2010/main" val="281558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Preprocessing: Processing tweet text data</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en-US" b="1" dirty="0"/>
              <a:t>Removing user handles starting with @</a:t>
            </a:r>
            <a:endParaRPr lang="en-IN" dirty="0"/>
          </a:p>
          <a:p>
            <a:pPr lvl="0"/>
            <a:r>
              <a:rPr lang="en-US" b="1" dirty="0"/>
              <a:t>Removing numbers and special characters</a:t>
            </a:r>
            <a:endParaRPr lang="en-IN" dirty="0"/>
          </a:p>
          <a:p>
            <a:pPr lvl="0"/>
            <a:r>
              <a:rPr lang="en-US" b="1" dirty="0"/>
              <a:t>Removing </a:t>
            </a:r>
            <a:r>
              <a:rPr lang="en-US" b="1" dirty="0" err="1"/>
              <a:t>urls</a:t>
            </a:r>
            <a:endParaRPr lang="en-IN" dirty="0"/>
          </a:p>
          <a:p>
            <a:pPr lvl="0"/>
            <a:r>
              <a:rPr lang="en-US" b="1" dirty="0"/>
              <a:t>Removing single characters</a:t>
            </a:r>
            <a:endParaRPr lang="en-IN" dirty="0"/>
          </a:p>
          <a:p>
            <a:pPr lvl="0"/>
            <a:r>
              <a:rPr lang="en-US" b="1" dirty="0"/>
              <a:t>Tokenizing</a:t>
            </a:r>
            <a:endParaRPr lang="en-IN" dirty="0"/>
          </a:p>
          <a:p>
            <a:pPr lvl="0"/>
            <a:r>
              <a:rPr lang="en-US" b="1" dirty="0"/>
              <a:t>Removing </a:t>
            </a:r>
            <a:r>
              <a:rPr lang="en-US" b="1" dirty="0" err="1"/>
              <a:t>stopwords</a:t>
            </a:r>
            <a:endParaRPr lang="en-IN" dirty="0"/>
          </a:p>
          <a:p>
            <a:pPr lvl="0"/>
            <a:r>
              <a:rPr lang="en-US" b="1" dirty="0"/>
              <a:t>Expanding not words</a:t>
            </a:r>
            <a:endParaRPr lang="en-IN" dirty="0"/>
          </a:p>
          <a:p>
            <a:pPr lvl="0"/>
            <a:r>
              <a:rPr lang="en-US" b="1" dirty="0"/>
              <a:t>Lemmatizing the words</a:t>
            </a:r>
            <a:endParaRPr lang="en-IN" dirty="0"/>
          </a:p>
          <a:p>
            <a:pPr lvl="0"/>
            <a:r>
              <a:rPr lang="en-US" b="1" dirty="0"/>
              <a:t>Stemming the words</a:t>
            </a:r>
            <a:endParaRPr lang="en-IN" dirty="0"/>
          </a:p>
          <a:p>
            <a:pPr lvl="0"/>
            <a:r>
              <a:rPr lang="en-US" b="1" dirty="0" err="1"/>
              <a:t>WordCloud</a:t>
            </a:r>
            <a:r>
              <a:rPr lang="en-US" b="1" dirty="0"/>
              <a:t> of each positive, negative  and neutral class with clean tweet</a:t>
            </a:r>
            <a:endParaRPr lang="en-IN" dirty="0"/>
          </a:p>
          <a:p>
            <a:pPr lvl="0"/>
            <a:r>
              <a:rPr lang="en-US" b="1" dirty="0"/>
              <a:t>Vectorization using TF-IDF - Term frequency and Inverse Document frequency</a:t>
            </a:r>
            <a:endParaRPr lang="en-IN" dirty="0"/>
          </a:p>
          <a:p>
            <a:r>
              <a:rPr lang="en-US" b="1" dirty="0"/>
              <a:t>Using </a:t>
            </a:r>
            <a:r>
              <a:rPr lang="en-US" b="1" dirty="0" err="1"/>
              <a:t>TextBlob</a:t>
            </a:r>
            <a:r>
              <a:rPr lang="en-US" b="1" dirty="0"/>
              <a:t> for sentiment analysis polarity detection</a:t>
            </a:r>
            <a:endParaRPr lang="en-IN" dirty="0"/>
          </a:p>
          <a:p>
            <a:pPr marL="0" indent="0">
              <a:buNone/>
            </a:pPr>
            <a:endParaRPr lang="en-IN" dirty="0"/>
          </a:p>
        </p:txBody>
      </p:sp>
    </p:spTree>
    <p:extLst>
      <p:ext uri="{BB962C8B-B14F-4D97-AF65-F5344CB8AC3E}">
        <p14:creationId xmlns:p14="http://schemas.microsoft.com/office/powerpoint/2010/main" val="144083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Verify preprocessing accuracy using RF</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Columns required for Text Processing</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class column as the category for classification</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Setting the features and labels array from the data frame</a:t>
            </a:r>
          </a:p>
          <a:p>
            <a:pPr lvl="0">
              <a:spcBef>
                <a:spcPts val="0"/>
              </a:spcBef>
              <a:buClr>
                <a:srgbClr val="A53010"/>
              </a:buClr>
              <a:defRPr/>
            </a:pPr>
            <a:r>
              <a:rPr lang="en-IN" dirty="0">
                <a:solidFill>
                  <a:sysClr val="windowText" lastClr="000000">
                    <a:lumMod val="75000"/>
                    <a:lumOff val="25000"/>
                  </a:sysClr>
                </a:solidFill>
                <a:latin typeface="Garamond" panose="02020404030301010803" pitchFamily="18" charset="0"/>
              </a:rPr>
              <a:t>Vectorization using TF-IDF - Converting the Text to numbers</a:t>
            </a:r>
          </a:p>
          <a:p>
            <a:pPr lvl="0">
              <a:spcBef>
                <a:spcPts val="0"/>
              </a:spcBef>
              <a:buClr>
                <a:srgbClr val="A53010"/>
              </a:buClr>
              <a:defRPr/>
            </a:pPr>
            <a:endParaRPr lang="en-IN" dirty="0">
              <a:solidFill>
                <a:sysClr val="windowText" lastClr="000000">
                  <a:lumMod val="75000"/>
                  <a:lumOff val="25000"/>
                </a:sysClr>
              </a:solidFill>
              <a:latin typeface="Garamond" panose="02020404030301010803" pitchFamily="18" charset="0"/>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Random Forest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Forest</a:t>
            </a:r>
          </a:p>
        </p:txBody>
      </p:sp>
      <p:pic>
        <p:nvPicPr>
          <p:cNvPr id="5" name="Picture 4">
            <a:extLst>
              <a:ext uri="{FF2B5EF4-FFF2-40B4-BE49-F238E27FC236}">
                <a16:creationId xmlns:a16="http://schemas.microsoft.com/office/drawing/2014/main" id="{4F5518B6-2C87-0348-B0B4-396B7A13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746" y="2286000"/>
            <a:ext cx="6642100" cy="2082800"/>
          </a:xfrm>
          <a:prstGeom prst="rect">
            <a:avLst/>
          </a:prstGeom>
        </p:spPr>
      </p:pic>
    </p:spTree>
    <p:extLst>
      <p:ext uri="{BB962C8B-B14F-4D97-AF65-F5344CB8AC3E}">
        <p14:creationId xmlns:p14="http://schemas.microsoft.com/office/powerpoint/2010/main" val="3246625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Used </a:t>
            </a: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Textblob</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for polarity detection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Cleaned the Tweet data</a:t>
            </a: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Random Forest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Gradient Boosting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Support Vector Machine</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Logistic Regression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KNeighbours</a:t>
            </a:r>
            <a:r>
              <a:rPr lang="en-IN" dirty="0">
                <a:solidFill>
                  <a:sysClr val="windowText" lastClr="000000">
                    <a:lumMod val="75000"/>
                    <a:lumOff val="25000"/>
                  </a:sysClr>
                </a:solidFill>
                <a:latin typeface="Garamond" panose="02020404030301010803" pitchFamily="18" charset="0"/>
              </a:rPr>
              <a:t> Classifier</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LSTM</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sp>
        <p:nvSpPr>
          <p:cNvPr id="9" name="TextBox 8"/>
          <p:cNvSpPr txBox="1"/>
          <p:nvPr/>
        </p:nvSpPr>
        <p:spPr>
          <a:xfrm>
            <a:off x="5943600" y="1748371"/>
            <a:ext cx="5638800" cy="369332"/>
          </a:xfrm>
          <a:prstGeom prst="rect">
            <a:avLst/>
          </a:prstGeom>
          <a:noFill/>
        </p:spPr>
        <p:txBody>
          <a:bodyPr wrap="square" rtlCol="0">
            <a:spAutoFit/>
          </a:bodyPr>
          <a:lstStyle/>
          <a:p>
            <a:r>
              <a:rPr lang="en-US" dirty="0"/>
              <a:t>Sample Results for Binary Classes</a:t>
            </a:r>
          </a:p>
        </p:txBody>
      </p:sp>
      <p:pic>
        <p:nvPicPr>
          <p:cNvPr id="10" name="Picture 9">
            <a:extLst>
              <a:ext uri="{FF2B5EF4-FFF2-40B4-BE49-F238E27FC236}">
                <a16:creationId xmlns:a16="http://schemas.microsoft.com/office/drawing/2014/main" id="{1CF0B715-4D7E-8A40-B484-0A65BC887E7C}"/>
              </a:ext>
            </a:extLst>
          </p:cNvPr>
          <p:cNvPicPr/>
          <p:nvPr/>
        </p:nvPicPr>
        <p:blipFill>
          <a:blip r:embed="rId3"/>
          <a:stretch>
            <a:fillRect/>
          </a:stretch>
        </p:blipFill>
        <p:spPr>
          <a:xfrm>
            <a:off x="5029199" y="2629990"/>
            <a:ext cx="6702129" cy="1637210"/>
          </a:xfrm>
          <a:prstGeom prst="rect">
            <a:avLst/>
          </a:prstGeom>
        </p:spPr>
      </p:pic>
    </p:spTree>
    <p:extLst>
      <p:ext uri="{BB962C8B-B14F-4D97-AF65-F5344CB8AC3E}">
        <p14:creationId xmlns:p14="http://schemas.microsoft.com/office/powerpoint/2010/main" val="87140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4" name="Text Placeholder 3"/>
          <p:cNvSpPr>
            <a:spLocks noGrp="1"/>
          </p:cNvSpPr>
          <p:nvPr>
            <p:ph type="body" sz="quarter" idx="14"/>
          </p:nvPr>
        </p:nvSpPr>
        <p:spPr/>
        <p:txBody>
          <a:bodyPr/>
          <a:lstStyle/>
          <a:p>
            <a:r>
              <a:rPr lang="en-US" dirty="0"/>
              <a:t>Metrics Used to Evaluate</a:t>
            </a:r>
          </a:p>
        </p:txBody>
      </p:sp>
      <p:graphicFrame>
        <p:nvGraphicFramePr>
          <p:cNvPr id="6" name="Table 5"/>
          <p:cNvGraphicFramePr>
            <a:graphicFrameLocks noGrp="1"/>
          </p:cNvGraphicFramePr>
          <p:nvPr/>
        </p:nvGraphicFramePr>
        <p:xfrm>
          <a:off x="457200" y="1733605"/>
          <a:ext cx="8127999" cy="19202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Confusion Matrix</a:t>
                      </a:r>
                    </a:p>
                  </a:txBody>
                  <a:tcPr/>
                </a:tc>
                <a:tc>
                  <a:txBody>
                    <a:bodyPr/>
                    <a:lstStyle/>
                    <a:p>
                      <a:pPr algn="ctr"/>
                      <a:r>
                        <a:rPr lang="en-US" dirty="0"/>
                        <a:t>Predicted</a:t>
                      </a:r>
                      <a:r>
                        <a:rPr lang="en-US" baseline="0" dirty="0"/>
                        <a:t> Denied</a:t>
                      </a:r>
                    </a:p>
                    <a:p>
                      <a:pPr algn="ctr"/>
                      <a:r>
                        <a:rPr lang="en-US" baseline="0" dirty="0"/>
                        <a:t>(Positive – Label: 1)</a:t>
                      </a:r>
                      <a:endParaRPr lang="en-US" dirty="0"/>
                    </a:p>
                  </a:txBody>
                  <a:tcPr/>
                </a:tc>
                <a:tc>
                  <a:txBody>
                    <a:bodyPr/>
                    <a:lstStyle/>
                    <a:p>
                      <a:pPr algn="ctr"/>
                      <a:r>
                        <a:rPr lang="en-US"/>
                        <a:t>Predicted</a:t>
                      </a:r>
                      <a:r>
                        <a:rPr lang="en-US" baseline="0"/>
                        <a:t> Accepted</a:t>
                      </a:r>
                      <a:endParaRPr lang="en-US" baseline="0" dirty="0"/>
                    </a:p>
                    <a:p>
                      <a:pPr algn="ctr"/>
                      <a:r>
                        <a:rPr lang="en-US" baseline="0" dirty="0"/>
                        <a:t>(Negative – Label: 0)</a:t>
                      </a:r>
                      <a:endParaRPr lang="en-US" dirty="0"/>
                    </a:p>
                  </a:txBody>
                  <a:tcPr/>
                </a:tc>
                <a:extLst>
                  <a:ext uri="{0D108BD9-81ED-4DB2-BD59-A6C34878D82A}">
                    <a16:rowId xmlns:a16="http://schemas.microsoft.com/office/drawing/2014/main" val="10000"/>
                  </a:ext>
                </a:extLst>
              </a:tr>
              <a:tr h="370840">
                <a:tc>
                  <a:txBody>
                    <a:bodyPr/>
                    <a:lstStyle/>
                    <a:p>
                      <a:pPr algn="ctr"/>
                      <a:r>
                        <a:rPr lang="en-US" dirty="0"/>
                        <a:t>Actual Denied</a:t>
                      </a:r>
                    </a:p>
                    <a:p>
                      <a:pPr algn="ctr"/>
                      <a:r>
                        <a:rPr lang="en-US" dirty="0"/>
                        <a:t>(Positive - Label</a:t>
                      </a:r>
                      <a:r>
                        <a:rPr lang="en-US" baseline="0" dirty="0"/>
                        <a:t>: 1)</a:t>
                      </a:r>
                      <a:endParaRPr lang="en-US" dirty="0"/>
                    </a:p>
                  </a:txBody>
                  <a:tcPr/>
                </a:tc>
                <a:tc>
                  <a:txBody>
                    <a:bodyPr/>
                    <a:lstStyle/>
                    <a:p>
                      <a:pPr algn="ctr"/>
                      <a:r>
                        <a:rPr lang="en-US" dirty="0"/>
                        <a:t>TP</a:t>
                      </a:r>
                    </a:p>
                  </a:txBody>
                  <a:tcPr/>
                </a:tc>
                <a:tc>
                  <a:txBody>
                    <a:bodyPr/>
                    <a:lstStyle/>
                    <a:p>
                      <a:pPr algn="ctr"/>
                      <a:r>
                        <a:rPr lang="en-US" dirty="0">
                          <a:solidFill>
                            <a:srgbClr val="C00000"/>
                          </a:solidFill>
                        </a:rPr>
                        <a:t>FN</a:t>
                      </a:r>
                    </a:p>
                  </a:txBody>
                  <a:tcPr/>
                </a:tc>
                <a:extLst>
                  <a:ext uri="{0D108BD9-81ED-4DB2-BD59-A6C34878D82A}">
                    <a16:rowId xmlns:a16="http://schemas.microsoft.com/office/drawing/2014/main" val="10001"/>
                  </a:ext>
                </a:extLst>
              </a:tr>
              <a:tr h="370840">
                <a:tc>
                  <a:txBody>
                    <a:bodyPr/>
                    <a:lstStyle/>
                    <a:p>
                      <a:pPr algn="ctr"/>
                      <a:r>
                        <a:rPr lang="en-US" dirty="0"/>
                        <a:t>Actual Accepted</a:t>
                      </a:r>
                    </a:p>
                    <a:p>
                      <a:pPr algn="ctr"/>
                      <a:r>
                        <a:rPr lang="en-US" dirty="0"/>
                        <a:t>(Positive - Label</a:t>
                      </a:r>
                      <a:r>
                        <a:rPr lang="en-US" baseline="0" dirty="0"/>
                        <a:t>: 0)</a:t>
                      </a:r>
                      <a:endParaRPr lang="en-US" dirty="0"/>
                    </a:p>
                  </a:txBody>
                  <a:tcPr/>
                </a:tc>
                <a:tc>
                  <a:txBody>
                    <a:bodyPr/>
                    <a:lstStyle/>
                    <a:p>
                      <a:pPr algn="ctr"/>
                      <a:r>
                        <a:rPr lang="en-US" dirty="0">
                          <a:solidFill>
                            <a:srgbClr val="C00000"/>
                          </a:solidFill>
                        </a:rPr>
                        <a:t>FP</a:t>
                      </a:r>
                    </a:p>
                  </a:txBody>
                  <a:tcPr/>
                </a:tc>
                <a:tc>
                  <a:txBody>
                    <a:bodyPr/>
                    <a:lstStyle/>
                    <a:p>
                      <a:pPr algn="ctr"/>
                      <a:r>
                        <a:rPr lang="en-US" dirty="0"/>
                        <a:t>TN</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609600" y="3849162"/>
            <a:ext cx="8382000" cy="2031325"/>
          </a:xfrm>
          <a:prstGeom prst="rect">
            <a:avLst/>
          </a:prstGeom>
          <a:noFill/>
        </p:spPr>
        <p:txBody>
          <a:bodyPr wrap="square" rtlCol="0">
            <a:spAutoFit/>
          </a:bodyPr>
          <a:lstStyle/>
          <a:p>
            <a:r>
              <a:rPr lang="en-US" dirty="0"/>
              <a:t>Recall on 1 (denied) of 0.8 implies that there is 20% chance that a sentiment analysis actually negative may be predicted as positive</a:t>
            </a:r>
          </a:p>
          <a:p>
            <a:endParaRPr lang="en-US" dirty="0"/>
          </a:p>
          <a:p>
            <a:r>
              <a:rPr lang="en-US" dirty="0"/>
              <a:t>Precision on 1(denied) of 0.8 implies that there is 20% chance that a sentiment analysis actually positive may be predicted as negative.</a:t>
            </a:r>
          </a:p>
          <a:p>
            <a:endParaRPr lang="en-US" dirty="0"/>
          </a:p>
          <a:p>
            <a:r>
              <a:rPr lang="en-US" dirty="0"/>
              <a:t>So we chose F1 as the evaluation metrics</a:t>
            </a:r>
          </a:p>
        </p:txBody>
      </p:sp>
      <p:pic>
        <p:nvPicPr>
          <p:cNvPr id="8" name="image10.png" descr="https://qphs.fs.quoracdn.net/main-qimg-765c8cffb8809eb13dff9d3291b7aecf"/>
          <p:cNvPicPr/>
          <p:nvPr/>
        </p:nvPicPr>
        <p:blipFill>
          <a:blip r:embed="rId2"/>
          <a:srcRect/>
          <a:stretch>
            <a:fillRect/>
          </a:stretch>
        </p:blipFill>
        <p:spPr>
          <a:xfrm>
            <a:off x="9003891" y="1577303"/>
            <a:ext cx="3188110" cy="2076542"/>
          </a:xfrm>
          <a:prstGeom prst="rect">
            <a:avLst/>
          </a:prstGeom>
          <a:ln/>
        </p:spPr>
      </p:pic>
      <p:sp>
        <p:nvSpPr>
          <p:cNvPr id="9" name="TextBox 8"/>
          <p:cNvSpPr txBox="1"/>
          <p:nvPr/>
        </p:nvSpPr>
        <p:spPr>
          <a:xfrm>
            <a:off x="9188245" y="3849162"/>
            <a:ext cx="2819401" cy="2308324"/>
          </a:xfrm>
          <a:prstGeom prst="rect">
            <a:avLst/>
          </a:prstGeom>
          <a:noFill/>
        </p:spPr>
        <p:txBody>
          <a:bodyPr wrap="square" rtlCol="0">
            <a:spAutoFit/>
          </a:bodyPr>
          <a:lstStyle/>
          <a:p>
            <a:r>
              <a:rPr lang="en-US" dirty="0"/>
              <a:t>We also calculated Equal Error Rate as one of the metric</a:t>
            </a:r>
          </a:p>
          <a:p>
            <a:endParaRPr lang="en-US" dirty="0"/>
          </a:p>
          <a:p>
            <a:r>
              <a:rPr lang="en-US" dirty="0"/>
              <a:t>The idea of ROC EER is the intersection point between a straight line joining (1,0) and (0,1) and the roc Curve.</a:t>
            </a:r>
          </a:p>
        </p:txBody>
      </p:sp>
    </p:spTree>
    <p:extLst>
      <p:ext uri="{BB962C8B-B14F-4D97-AF65-F5344CB8AC3E}">
        <p14:creationId xmlns:p14="http://schemas.microsoft.com/office/powerpoint/2010/main" val="71403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Text Placeholder 2"/>
          <p:cNvSpPr>
            <a:spLocks noGrp="1"/>
          </p:cNvSpPr>
          <p:nvPr>
            <p:ph type="body" sz="quarter" idx="13"/>
          </p:nvPr>
        </p:nvSpPr>
        <p:spPr>
          <a:xfrm>
            <a:off x="762000" y="1790700"/>
            <a:ext cx="10160000" cy="4076700"/>
          </a:xfrm>
        </p:spPr>
        <p:txBody>
          <a:bodyPr>
            <a:noAutofit/>
          </a:bodyPr>
          <a:lstStyle/>
          <a:p>
            <a:pPr marL="0" indent="0" algn="just">
              <a:buNone/>
            </a:pPr>
            <a:r>
              <a:rPr lang="en-US" sz="2000" dirty="0">
                <a:latin typeface="Times New Roman" panose="02020603050405020304" pitchFamily="18" charset="0"/>
                <a:ea typeface="Times New Roman" panose="02020603050405020304" pitchFamily="18" charset="0"/>
              </a:rPr>
              <a:t>Based on the metrics, following is the interpretation.</a:t>
            </a:r>
          </a:p>
          <a:p>
            <a:pPr algn="just"/>
            <a:r>
              <a:rPr lang="en-US" sz="2000" dirty="0">
                <a:latin typeface="Times New Roman" panose="02020603050405020304" pitchFamily="18" charset="0"/>
              </a:rPr>
              <a:t>Eliminate the Gradient Boosting and KNN algorithms as it has low F1 score and accuracy.</a:t>
            </a:r>
          </a:p>
          <a:p>
            <a:pPr algn="just"/>
            <a:r>
              <a:rPr lang="en-US" sz="2000" dirty="0">
                <a:latin typeface="Times New Roman" panose="02020603050405020304" pitchFamily="18" charset="0"/>
              </a:rPr>
              <a:t>Random Forest and LSTM are eliminated as it is more suited for multi-class text classification problems.</a:t>
            </a:r>
          </a:p>
          <a:p>
            <a:pPr algn="just"/>
            <a:r>
              <a:rPr lang="en-US" sz="2000" dirty="0">
                <a:latin typeface="Times New Roman" panose="02020603050405020304" pitchFamily="18" charset="0"/>
              </a:rPr>
              <a:t>Logistic Regression and SVM can be considered for this type of sentiment analysis dataset as it gives comparable scores </a:t>
            </a:r>
            <a:r>
              <a:rPr lang="en-US" sz="2000" dirty="0" err="1">
                <a:latin typeface="Times New Roman" panose="02020603050405020304" pitchFamily="18" charset="0"/>
              </a:rPr>
              <a:t>interms</a:t>
            </a:r>
            <a:r>
              <a:rPr lang="en-US" sz="2000" dirty="0">
                <a:latin typeface="Times New Roman" panose="02020603050405020304" pitchFamily="18" charset="0"/>
              </a:rPr>
              <a:t> of the metrics such as F1 score and accuracy.</a:t>
            </a:r>
          </a:p>
          <a:p>
            <a:pPr algn="just"/>
            <a:r>
              <a:rPr lang="en-US" sz="2000" dirty="0">
                <a:latin typeface="Times New Roman" panose="02020603050405020304" pitchFamily="18" charset="0"/>
              </a:rPr>
              <a:t>SVM works well with unstructured and semi-structured data like text and images while logistic regression works with already identified independent variables.</a:t>
            </a:r>
          </a:p>
          <a:p>
            <a:pPr algn="just"/>
            <a:r>
              <a:rPr lang="en-US" sz="2000" dirty="0">
                <a:latin typeface="Times New Roman" panose="02020603050405020304" pitchFamily="18" charset="0"/>
              </a:rPr>
              <a:t>The risk of overfitting is less in SVM, while Logistic regression is vulnerable to overfitting.</a:t>
            </a:r>
          </a:p>
        </p:txBody>
      </p:sp>
      <p:sp>
        <p:nvSpPr>
          <p:cNvPr id="4" name="Text Placeholder 3"/>
          <p:cNvSpPr>
            <a:spLocks noGrp="1"/>
          </p:cNvSpPr>
          <p:nvPr>
            <p:ph type="body" sz="quarter" idx="14"/>
          </p:nvPr>
        </p:nvSpPr>
        <p:spPr/>
        <p:txBody>
          <a:bodyPr/>
          <a:lstStyle/>
          <a:p>
            <a:r>
              <a:rPr lang="en-US" dirty="0"/>
              <a:t> </a:t>
            </a:r>
          </a:p>
        </p:txBody>
      </p:sp>
    </p:spTree>
    <p:extLst>
      <p:ext uri="{BB962C8B-B14F-4D97-AF65-F5344CB8AC3E}">
        <p14:creationId xmlns:p14="http://schemas.microsoft.com/office/powerpoint/2010/main" val="3129366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Recommendations</a:t>
            </a:r>
          </a:p>
        </p:txBody>
      </p:sp>
      <p:sp>
        <p:nvSpPr>
          <p:cNvPr id="3" name="Text Placeholder 2"/>
          <p:cNvSpPr>
            <a:spLocks noGrp="1"/>
          </p:cNvSpPr>
          <p:nvPr>
            <p:ph type="body" sz="quarter" idx="13"/>
          </p:nvPr>
        </p:nvSpPr>
        <p:spPr>
          <a:xfrm>
            <a:off x="381000" y="1219200"/>
            <a:ext cx="11353800" cy="4724399"/>
          </a:xfrm>
        </p:spPr>
        <p:txBody>
          <a:bodyPr>
            <a:normAutofit/>
          </a:bodyPr>
          <a:lstStyle/>
          <a:p>
            <a:pPr algn="just"/>
            <a:r>
              <a:rPr lang="en-US" sz="2000" dirty="0">
                <a:latin typeface="Times New Roman" panose="02020603050405020304" pitchFamily="18" charset="0"/>
              </a:rPr>
              <a:t>This project was successfully able to classify tweets as ‘positive’, ‘negative’ and ‘neutral’ at the highest possible accuracy by applying multiple suitable models</a:t>
            </a:r>
            <a:r>
              <a:rPr lang="en-IN" sz="2000" dirty="0">
                <a:latin typeface="Times New Roman" panose="02020603050405020304" pitchFamily="18" charset="0"/>
              </a:rPr>
              <a:t>.</a:t>
            </a:r>
          </a:p>
          <a:p>
            <a:pPr algn="just"/>
            <a:r>
              <a:rPr lang="en-IN" sz="2000" dirty="0">
                <a:latin typeface="Times New Roman" panose="02020603050405020304" pitchFamily="18" charset="0"/>
              </a:rPr>
              <a:t>F1 </a:t>
            </a:r>
            <a:r>
              <a:rPr lang="en-US" sz="2000" dirty="0">
                <a:latin typeface="Times New Roman" panose="02020603050405020304" pitchFamily="18" charset="0"/>
              </a:rPr>
              <a:t>score was chosen as the best metric to obtain the accuracy of the model in line with the objective of selecting the best model</a:t>
            </a:r>
            <a:r>
              <a:rPr lang="en-IN" sz="2000" dirty="0">
                <a:latin typeface="Times New Roman" panose="02020603050405020304" pitchFamily="18" charset="0"/>
              </a:rPr>
              <a:t> because it </a:t>
            </a:r>
            <a:r>
              <a:rPr lang="en-US" sz="2000" dirty="0">
                <a:latin typeface="Times New Roman" panose="02020603050405020304" pitchFamily="18" charset="0"/>
              </a:rPr>
              <a:t>allows us to minimize both false negative and false positive predictions while making true predictions</a:t>
            </a:r>
            <a:r>
              <a:rPr lang="en-IN" sz="2000" dirty="0">
                <a:latin typeface="Times New Roman" panose="02020603050405020304" pitchFamily="18" charset="0"/>
              </a:rPr>
              <a:t>.</a:t>
            </a:r>
          </a:p>
          <a:p>
            <a:pPr algn="just"/>
            <a:r>
              <a:rPr lang="en-US" sz="2000" dirty="0">
                <a:latin typeface="Times New Roman" panose="02020603050405020304" pitchFamily="18" charset="0"/>
              </a:rPr>
              <a:t>It is also comparable to the accuracy score whose trends align with the same.</a:t>
            </a:r>
            <a:endParaRPr lang="en-IN" sz="2000" dirty="0">
              <a:latin typeface="Times New Roman" panose="02020603050405020304" pitchFamily="18" charset="0"/>
            </a:endParaRPr>
          </a:p>
          <a:p>
            <a:pPr algn="just"/>
            <a:r>
              <a:rPr lang="en-US" sz="2000" dirty="0">
                <a:latin typeface="Times New Roman" panose="02020603050405020304" pitchFamily="18" charset="0"/>
              </a:rPr>
              <a:t>The use of the NLTK Polarity model also allows each tweet to be allocated a Polarity score which can be used as an identity metric</a:t>
            </a:r>
            <a:r>
              <a:rPr lang="en-IN" sz="2000" dirty="0">
                <a:latin typeface="Times New Roman" panose="02020603050405020304" pitchFamily="18" charset="0"/>
              </a:rPr>
              <a:t>.</a:t>
            </a:r>
          </a:p>
          <a:p>
            <a:pPr algn="just"/>
            <a:r>
              <a:rPr lang="en-US" sz="2000" dirty="0">
                <a:latin typeface="Times New Roman" panose="02020603050405020304" pitchFamily="18" charset="0"/>
              </a:rPr>
              <a:t>Among the models used, although it does not show the highest accuracy for all classes, SVM can be considered the best model to apply for a tweet-based dataset</a:t>
            </a:r>
            <a:r>
              <a:rPr lang="en-IN" sz="2000" dirty="0">
                <a:latin typeface="Times New Roman" panose="02020603050405020304" pitchFamily="18" charset="0"/>
              </a:rPr>
              <a:t> because it is suited for sentiment analysis.</a:t>
            </a:r>
          </a:p>
          <a:p>
            <a:pPr algn="just"/>
            <a:r>
              <a:rPr lang="en-US" sz="2000" dirty="0">
                <a:latin typeface="Times New Roman" panose="02020603050405020304" pitchFamily="18" charset="0"/>
              </a:rPr>
              <a:t>The model effectively classifies tweets on a spectrum from positive to negative, which has great potential in a business environment where social media perception is rapidly affecting the nature of marketing and sales of any and all product available in the market today.</a:t>
            </a:r>
            <a:endParaRPr lang="en-IN" sz="2000" dirty="0">
              <a:latin typeface="Times New Roman" panose="02020603050405020304" pitchFamily="18" charset="0"/>
            </a:endParaRPr>
          </a:p>
          <a:p>
            <a:pPr algn="just"/>
            <a:endParaRPr lang="en-US" sz="2200" dirty="0"/>
          </a:p>
        </p:txBody>
      </p:sp>
    </p:spTree>
    <p:extLst>
      <p:ext uri="{BB962C8B-B14F-4D97-AF65-F5344CB8AC3E}">
        <p14:creationId xmlns:p14="http://schemas.microsoft.com/office/powerpoint/2010/main" val="2981074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Future Work &amp; Extension or Scope of improvements</a:t>
            </a:r>
          </a:p>
        </p:txBody>
      </p:sp>
      <p:sp>
        <p:nvSpPr>
          <p:cNvPr id="3" name="Text Placeholder 2"/>
          <p:cNvSpPr>
            <a:spLocks noGrp="1"/>
          </p:cNvSpPr>
          <p:nvPr>
            <p:ph type="body" sz="quarter" idx="13"/>
          </p:nvPr>
        </p:nvSpPr>
        <p:spPr>
          <a:xfrm>
            <a:off x="533400" y="1219200"/>
            <a:ext cx="10896600" cy="5410199"/>
          </a:xfrm>
        </p:spPr>
        <p:txBody>
          <a:bodyPr>
            <a:normAutofit/>
          </a:bodyPr>
          <a:lstStyle/>
          <a:p>
            <a:r>
              <a:rPr lang="en-US" sz="2000" dirty="0">
                <a:latin typeface="Times New Roman" panose="02020603050405020304" pitchFamily="18" charset="0"/>
              </a:rPr>
              <a:t>A fixed reference data set has been applied to all models, real-time data streaming could be used in the future in order to ascertain immediate polarity of a trend;</a:t>
            </a:r>
            <a:endParaRPr lang="en-IN" sz="2000" dirty="0">
              <a:latin typeface="Times New Roman" panose="02020603050405020304" pitchFamily="18" charset="0"/>
            </a:endParaRPr>
          </a:p>
          <a:p>
            <a:r>
              <a:rPr lang="en-US" sz="2000" dirty="0">
                <a:latin typeface="Times New Roman" panose="02020603050405020304" pitchFamily="18" charset="0"/>
              </a:rPr>
              <a:t>Hyper-parameter tuning can be undertaken to improve accuracy of the models with EDA allowing the selection of particular parameters</a:t>
            </a:r>
            <a:r>
              <a:rPr lang="en-IN" sz="2000" dirty="0">
                <a:latin typeface="Times New Roman" panose="02020603050405020304" pitchFamily="18" charset="0"/>
              </a:rPr>
              <a:t>.</a:t>
            </a:r>
          </a:p>
          <a:p>
            <a:r>
              <a:rPr lang="en-US" sz="2000" dirty="0">
                <a:latin typeface="Times New Roman" panose="02020603050405020304" pitchFamily="18" charset="0"/>
              </a:rPr>
              <a:t>An API can be produced in such a way that an end-user can make use of the model to understand the nature of polarity of the Twitter trends with respect to their particular product</a:t>
            </a:r>
            <a:r>
              <a:rPr lang="en-IN" sz="2000" dirty="0">
                <a:latin typeface="Times New Roman" panose="02020603050405020304" pitchFamily="18" charset="0"/>
              </a:rPr>
              <a:t>.</a:t>
            </a:r>
          </a:p>
          <a:p>
            <a:r>
              <a:rPr lang="en-US" sz="2000" dirty="0">
                <a:latin typeface="Times New Roman" panose="02020603050405020304" pitchFamily="18" charset="0"/>
              </a:rPr>
              <a:t>The scope of the project can be further attuned as per client-specific ideas</a:t>
            </a:r>
            <a:r>
              <a:rPr lang="en-IN" sz="2000" dirty="0">
                <a:latin typeface="Times New Roman" panose="02020603050405020304" pitchFamily="18" charset="0"/>
              </a:rPr>
              <a:t>.</a:t>
            </a:r>
          </a:p>
          <a:p>
            <a:r>
              <a:rPr lang="en-US" sz="2000" dirty="0">
                <a:latin typeface="Times New Roman" panose="02020603050405020304" pitchFamily="18" charset="0"/>
              </a:rPr>
              <a:t>More domain knowledge can be brought into the project with methods to improve feature engineering, or to use more ensemble methods and retraining the models with more historical data to improve accuracy</a:t>
            </a:r>
            <a:r>
              <a:rPr lang="en-IN" sz="2000" dirty="0">
                <a:latin typeface="Times New Roman" panose="02020603050405020304" pitchFamily="18" charset="0"/>
              </a:rPr>
              <a:t>.</a:t>
            </a:r>
          </a:p>
          <a:p>
            <a:r>
              <a:rPr lang="en-US" sz="2000" dirty="0">
                <a:latin typeface="Times New Roman" panose="02020603050405020304" pitchFamily="18" charset="0"/>
              </a:rPr>
              <a:t>Auto-ML models like H2O can also be used to see if the more accurate models can be created.</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547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Rectangle 2"/>
          <p:cNvSpPr/>
          <p:nvPr/>
        </p:nvSpPr>
        <p:spPr>
          <a:xfrm>
            <a:off x="609600" y="838200"/>
            <a:ext cx="6096000" cy="2031325"/>
          </a:xfrm>
          <a:prstGeom prst="rect">
            <a:avLst/>
          </a:prstGeom>
        </p:spPr>
        <p:txBody>
          <a:bodyPr>
            <a:spAutoFit/>
          </a:bodyPr>
          <a:lstStyle/>
          <a:p>
            <a:r>
              <a:rPr lang="en-US" b="1" dirty="0">
                <a:solidFill>
                  <a:srgbClr val="211D70"/>
                </a:solidFill>
                <a:latin typeface="&amp;quot"/>
              </a:rPr>
              <a:t>Lead Instructor Name:</a:t>
            </a:r>
            <a:r>
              <a:rPr lang="en-US" dirty="0">
                <a:solidFill>
                  <a:srgbClr val="211D70"/>
                </a:solidFill>
                <a:latin typeface="&amp;quot"/>
              </a:rPr>
              <a:t> Prof. </a:t>
            </a:r>
            <a:r>
              <a:rPr lang="en-US" dirty="0" err="1">
                <a:solidFill>
                  <a:srgbClr val="211D70"/>
                </a:solidFill>
                <a:latin typeface="&amp;quot"/>
              </a:rPr>
              <a:t>Gautam</a:t>
            </a:r>
            <a:r>
              <a:rPr lang="en-US" dirty="0">
                <a:solidFill>
                  <a:srgbClr val="211D70"/>
                </a:solidFill>
                <a:latin typeface="&amp;quot"/>
              </a:rPr>
              <a:t> </a:t>
            </a:r>
            <a:r>
              <a:rPr lang="en-US" dirty="0" err="1">
                <a:solidFill>
                  <a:srgbClr val="211D70"/>
                </a:solidFill>
                <a:latin typeface="&amp;quot"/>
              </a:rPr>
              <a:t>Gangopadhyay</a:t>
            </a:r>
            <a:r>
              <a:rPr lang="en-US" dirty="0">
                <a:solidFill>
                  <a:srgbClr val="211D70"/>
                </a:solidFill>
                <a:latin typeface="&amp;quot"/>
              </a:rPr>
              <a:t> </a:t>
            </a:r>
            <a:r>
              <a:rPr lang="en-US" dirty="0">
                <a:solidFill>
                  <a:srgbClr val="211D70"/>
                </a:solidFill>
                <a:latin typeface="&amp;quot"/>
                <a:hlinkClick r:id="rId2"/>
              </a:rPr>
              <a:t>{gautam.g@wilp.bits-pilani.ac.in}</a:t>
            </a:r>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p:txBody>
      </p:sp>
      <p:sp>
        <p:nvSpPr>
          <p:cNvPr id="5" name="Rectangle 4"/>
          <p:cNvSpPr/>
          <p:nvPr/>
        </p:nvSpPr>
        <p:spPr>
          <a:xfrm>
            <a:off x="6927850" y="795278"/>
            <a:ext cx="4730750" cy="369332"/>
          </a:xfrm>
          <a:prstGeom prst="rect">
            <a:avLst/>
          </a:prstGeom>
        </p:spPr>
        <p:txBody>
          <a:bodyPr wrap="square">
            <a:spAutoFit/>
          </a:bodyPr>
          <a:lstStyle/>
          <a:p>
            <a:r>
              <a:rPr lang="en-US" b="1" dirty="0">
                <a:solidFill>
                  <a:srgbClr val="211D70"/>
                </a:solidFill>
                <a:latin typeface="&amp;quot"/>
              </a:rPr>
              <a:t>Faculty Name:</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6" name="TextBox 5"/>
          <p:cNvSpPr txBox="1"/>
          <p:nvPr/>
        </p:nvSpPr>
        <p:spPr>
          <a:xfrm>
            <a:off x="8824529" y="4896552"/>
            <a:ext cx="2813050" cy="1477328"/>
          </a:xfrm>
          <a:prstGeom prst="rect">
            <a:avLst/>
          </a:prstGeom>
          <a:noFill/>
        </p:spPr>
        <p:txBody>
          <a:bodyPr wrap="square" rtlCol="0">
            <a:spAutoFit/>
          </a:bodyPr>
          <a:lstStyle/>
          <a:p>
            <a:r>
              <a:rPr lang="en-US" dirty="0"/>
              <a:t>Aditya Baskaran</a:t>
            </a:r>
          </a:p>
          <a:p>
            <a:r>
              <a:rPr lang="en-US" dirty="0"/>
              <a:t>Aravind V		</a:t>
            </a:r>
          </a:p>
          <a:p>
            <a:r>
              <a:rPr lang="en-US" dirty="0"/>
              <a:t>Ganesh Sharma	</a:t>
            </a:r>
          </a:p>
          <a:p>
            <a:r>
              <a:rPr lang="en-US" dirty="0" err="1"/>
              <a:t>Nithesh</a:t>
            </a:r>
            <a:r>
              <a:rPr lang="en-US" dirty="0"/>
              <a:t> Balakrishnan</a:t>
            </a:r>
          </a:p>
          <a:p>
            <a:r>
              <a:rPr lang="en-US" dirty="0"/>
              <a:t>Vibha Kumar	</a:t>
            </a:r>
          </a:p>
        </p:txBody>
      </p:sp>
    </p:spTree>
    <p:extLst>
      <p:ext uri="{BB962C8B-B14F-4D97-AF65-F5344CB8AC3E}">
        <p14:creationId xmlns:p14="http://schemas.microsoft.com/office/powerpoint/2010/main" val="352532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Text Placeholder 2"/>
          <p:cNvSpPr>
            <a:spLocks noGrp="1"/>
          </p:cNvSpPr>
          <p:nvPr>
            <p:ph type="body" sz="quarter" idx="13"/>
          </p:nvPr>
        </p:nvSpPr>
        <p:spPr>
          <a:xfrm>
            <a:off x="990600" y="2895600"/>
            <a:ext cx="10160000" cy="2728913"/>
          </a:xfrm>
        </p:spPr>
        <p:txBody>
          <a:bodyPr/>
          <a:lstStyle/>
          <a:p>
            <a:r>
              <a:rPr lang="en-US" b="1" dirty="0">
                <a:solidFill>
                  <a:srgbClr val="211D70"/>
                </a:solidFill>
                <a:latin typeface="&amp;quot"/>
              </a:rPr>
              <a:t>Lead Instructor Name:</a:t>
            </a:r>
            <a:r>
              <a:rPr lang="en-US" dirty="0">
                <a:solidFill>
                  <a:srgbClr val="211D70"/>
                </a:solidFill>
                <a:latin typeface="&amp;quot"/>
              </a:rPr>
              <a:t> Prof. Gautam Gangopadhyay</a:t>
            </a:r>
          </a:p>
          <a:p>
            <a:r>
              <a:rPr lang="en-US" b="1" dirty="0">
                <a:solidFill>
                  <a:srgbClr val="211D70"/>
                </a:solidFill>
                <a:latin typeface="&amp;quot"/>
              </a:rPr>
              <a:t>Faculty:</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4" name="Text Placeholder 3"/>
          <p:cNvSpPr>
            <a:spLocks noGrp="1"/>
          </p:cNvSpPr>
          <p:nvPr>
            <p:ph type="body" sz="quarter" idx="14"/>
          </p:nvPr>
        </p:nvSpPr>
        <p:spPr>
          <a:xfrm>
            <a:off x="472122" y="2057401"/>
            <a:ext cx="11196956" cy="395287"/>
          </a:xfrm>
        </p:spPr>
        <p:txBody>
          <a:bodyPr/>
          <a:lstStyle/>
          <a:p>
            <a:r>
              <a:rPr lang="en-US" dirty="0"/>
              <a:t>Thanking our Mentor, Faculty and TA for their Guidance and Help</a:t>
            </a:r>
          </a:p>
        </p:txBody>
      </p:sp>
      <p:sp>
        <p:nvSpPr>
          <p:cNvPr id="5" name="Rectangle 4"/>
          <p:cNvSpPr/>
          <p:nvPr/>
        </p:nvSpPr>
        <p:spPr>
          <a:xfrm>
            <a:off x="279400" y="2746956"/>
            <a:ext cx="11582400" cy="1063044"/>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80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0956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04900" y="1665455"/>
            <a:ext cx="4081500" cy="417603"/>
            <a:chOff x="3611129" y="904105"/>
            <a:chExt cx="2248732" cy="417603"/>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11129" y="91200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393092" y="2075159"/>
            <a:ext cx="6912707" cy="425502"/>
            <a:chOff x="3617015" y="1313809"/>
            <a:chExt cx="2242846" cy="425502"/>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17015" y="1329607"/>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03514" y="2484863"/>
            <a:ext cx="7740487" cy="416622"/>
            <a:chOff x="3621961" y="1723513"/>
            <a:chExt cx="2237900" cy="416622"/>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21961" y="1730431"/>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a:t>
              </a:r>
            </a:p>
          </p:txBody>
        </p:sp>
      </p:grpSp>
      <p:grpSp>
        <p:nvGrpSpPr>
          <p:cNvPr id="23" name="Group 22"/>
          <p:cNvGrpSpPr/>
          <p:nvPr/>
        </p:nvGrpSpPr>
        <p:grpSpPr>
          <a:xfrm>
            <a:off x="1422399" y="2894567"/>
            <a:ext cx="4353725" cy="856662"/>
            <a:chOff x="3621707" y="2133217"/>
            <a:chExt cx="2238154" cy="856662"/>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21707" y="258017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5" name="Group 24"/>
          <p:cNvGrpSpPr/>
          <p:nvPr/>
        </p:nvGrpSpPr>
        <p:grpSpPr>
          <a:xfrm>
            <a:off x="1403514" y="2936778"/>
            <a:ext cx="4616286" cy="1186902"/>
            <a:chOff x="3613212" y="2175428"/>
            <a:chExt cx="2246649" cy="1186902"/>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13212" y="217542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28916" y="4123680"/>
            <a:ext cx="5486399" cy="480289"/>
            <a:chOff x="3625871" y="3362330"/>
            <a:chExt cx="2583982" cy="480289"/>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25871" y="3432915"/>
              <a:ext cx="2583982"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 Processing Tweet Data</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2400" b="1" kern="1200" dirty="0"/>
            </a:p>
          </p:txBody>
        </p:sp>
      </p:grpSp>
      <p:sp>
        <p:nvSpPr>
          <p:cNvPr id="53" name="TextBox 52">
            <a:extLst>
              <a:ext uri="{FF2B5EF4-FFF2-40B4-BE49-F238E27FC236}">
                <a16:creationId xmlns:a16="http://schemas.microsoft.com/office/drawing/2014/main" id="{616D105C-77EE-BB48-9203-06B8D1C5A4AD}"/>
              </a:ext>
            </a:extLst>
          </p:cNvPr>
          <p:cNvSpPr txBox="1"/>
          <p:nvPr/>
        </p:nvSpPr>
        <p:spPr>
          <a:xfrm>
            <a:off x="1455219" y="4558750"/>
            <a:ext cx="3823483" cy="461665"/>
          </a:xfrm>
          <a:prstGeom prst="rect">
            <a:avLst/>
          </a:prstGeom>
          <a:noFill/>
        </p:spPr>
        <p:txBody>
          <a:bodyPr wrap="none" rtlCol="0">
            <a:spAutoFit/>
          </a:bodyPr>
          <a:lstStyle/>
          <a:p>
            <a:r>
              <a:rPr lang="en-US" sz="2400" b="1" dirty="0"/>
              <a:t>Machine Learning Modelling</a:t>
            </a:r>
          </a:p>
        </p:txBody>
      </p:sp>
      <p:sp>
        <p:nvSpPr>
          <p:cNvPr id="54" name="TextBox 53">
            <a:extLst>
              <a:ext uri="{FF2B5EF4-FFF2-40B4-BE49-F238E27FC236}">
                <a16:creationId xmlns:a16="http://schemas.microsoft.com/office/drawing/2014/main" id="{66BA4279-4A6B-C849-B06C-42F23079B23A}"/>
              </a:ext>
            </a:extLst>
          </p:cNvPr>
          <p:cNvSpPr txBox="1"/>
          <p:nvPr/>
        </p:nvSpPr>
        <p:spPr>
          <a:xfrm>
            <a:off x="1462638" y="4993306"/>
            <a:ext cx="3573992" cy="461665"/>
          </a:xfrm>
          <a:prstGeom prst="rect">
            <a:avLst/>
          </a:prstGeom>
          <a:noFill/>
        </p:spPr>
        <p:txBody>
          <a:bodyPr wrap="none" rtlCol="0">
            <a:spAutoFit/>
          </a:bodyPr>
          <a:lstStyle/>
          <a:p>
            <a:r>
              <a:rPr lang="en-US" sz="2400" b="1" dirty="0"/>
              <a:t>Metrics and Interpretation</a:t>
            </a:r>
          </a:p>
        </p:txBody>
      </p:sp>
      <p:sp>
        <p:nvSpPr>
          <p:cNvPr id="55" name="TextBox 54">
            <a:extLst>
              <a:ext uri="{FF2B5EF4-FFF2-40B4-BE49-F238E27FC236}">
                <a16:creationId xmlns:a16="http://schemas.microsoft.com/office/drawing/2014/main" id="{2014F3CD-AF9F-864F-9808-660625560E3C}"/>
              </a:ext>
            </a:extLst>
          </p:cNvPr>
          <p:cNvSpPr txBox="1"/>
          <p:nvPr/>
        </p:nvSpPr>
        <p:spPr>
          <a:xfrm>
            <a:off x="1462638" y="5403010"/>
            <a:ext cx="1576072" cy="461665"/>
          </a:xfrm>
          <a:prstGeom prst="rect">
            <a:avLst/>
          </a:prstGeom>
          <a:noFill/>
        </p:spPr>
        <p:txBody>
          <a:bodyPr wrap="none" rtlCol="0">
            <a:spAutoFit/>
          </a:bodyPr>
          <a:lstStyle/>
          <a:p>
            <a:r>
              <a:rPr lang="en-US" sz="2400" b="1" dirty="0"/>
              <a:t>Conclusion</a:t>
            </a:r>
          </a:p>
        </p:txBody>
      </p:sp>
      <p:sp>
        <p:nvSpPr>
          <p:cNvPr id="56" name="TextBox 55">
            <a:extLst>
              <a:ext uri="{FF2B5EF4-FFF2-40B4-BE49-F238E27FC236}">
                <a16:creationId xmlns:a16="http://schemas.microsoft.com/office/drawing/2014/main" id="{51CECA8F-11FA-7E4F-8722-03FBCF5E10B2}"/>
              </a:ext>
            </a:extLst>
          </p:cNvPr>
          <p:cNvSpPr txBox="1"/>
          <p:nvPr/>
        </p:nvSpPr>
        <p:spPr>
          <a:xfrm>
            <a:off x="1462638" y="5791228"/>
            <a:ext cx="3606885" cy="461665"/>
          </a:xfrm>
          <a:prstGeom prst="rect">
            <a:avLst/>
          </a:prstGeom>
          <a:noFill/>
        </p:spPr>
        <p:txBody>
          <a:bodyPr wrap="none" rtlCol="0">
            <a:spAutoFit/>
          </a:bodyPr>
          <a:lstStyle/>
          <a:p>
            <a:r>
              <a:rPr lang="en-US" sz="2400" b="1" dirty="0"/>
              <a:t>Future work and extension</a:t>
            </a:r>
          </a:p>
        </p:txBody>
      </p:sp>
      <p:sp>
        <p:nvSpPr>
          <p:cNvPr id="57" name="TextBox 56">
            <a:extLst>
              <a:ext uri="{FF2B5EF4-FFF2-40B4-BE49-F238E27FC236}">
                <a16:creationId xmlns:a16="http://schemas.microsoft.com/office/drawing/2014/main" id="{6188922B-5DEA-394C-AE5A-9AE0F0572C9B}"/>
              </a:ext>
            </a:extLst>
          </p:cNvPr>
          <p:cNvSpPr txBox="1"/>
          <p:nvPr/>
        </p:nvSpPr>
        <p:spPr>
          <a:xfrm>
            <a:off x="1428916" y="3742890"/>
            <a:ext cx="4079643" cy="461665"/>
          </a:xfrm>
          <a:prstGeom prst="rect">
            <a:avLst/>
          </a:prstGeom>
          <a:noFill/>
        </p:spPr>
        <p:txBody>
          <a:bodyPr wrap="none" rtlCol="0">
            <a:spAutoFit/>
          </a:bodyPr>
          <a:lstStyle/>
          <a:p>
            <a:r>
              <a:rPr lang="en-US" sz="2400" b="1" dirty="0"/>
              <a:t>Pre-processing – Data cleaning</a:t>
            </a:r>
          </a:p>
        </p:txBody>
      </p:sp>
    </p:spTree>
    <p:extLst>
      <p:ext uri="{BB962C8B-B14F-4D97-AF65-F5344CB8AC3E}">
        <p14:creationId xmlns:p14="http://schemas.microsoft.com/office/powerpoint/2010/main" val="89700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t>Sentiment analysis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unstructured information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Tweets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Model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54" y="140900"/>
            <a:ext cx="9321800" cy="764364"/>
          </a:xfrm>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1182760135"/>
              </p:ext>
            </p:extLst>
          </p:nvPr>
        </p:nvGraphicFramePr>
        <p:xfrm>
          <a:off x="103242" y="947930"/>
          <a:ext cx="2607128" cy="182118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1" i="0" u="none" strike="noStrike" dirty="0">
                          <a:solidFill>
                            <a:srgbClr val="404040"/>
                          </a:solidFill>
                          <a:effectLst/>
                          <a:latin typeface="Calibri" panose="020F0502020204030204" pitchFamily="34" charset="0"/>
                        </a:rPr>
                        <a:t>Problem statement and Business Benefit – detailed discussion</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dirty="0">
                          <a:solidFill>
                            <a:srgbClr val="404040"/>
                          </a:solidFill>
                          <a:effectLst/>
                          <a:latin typeface="Calibri" panose="020F0502020204030204" pitchFamily="34" charset="0"/>
                        </a:rPr>
                        <a:t>Understanding columns and rows of given input transaction data</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Some basic Analysis of given input data using excel pivot</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Review and clarification of questions</a:t>
                      </a:r>
                    </a:p>
                    <a:p>
                      <a:pPr algn="l" fontAlgn="b"/>
                      <a:r>
                        <a:rPr lang="en-US" sz="1300" b="0" i="0" u="none" strike="noStrike" dirty="0">
                          <a:solidFill>
                            <a:srgbClr val="404040"/>
                          </a:solidFill>
                          <a:effectLst/>
                          <a:latin typeface="Calibri" panose="020F0502020204030204" pitchFamily="34" charset="0"/>
                        </a:rPr>
                        <a:t>Python and Jupiter notebook installation and environment setup</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942768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1" i="0" u="none" strike="noStrike" dirty="0">
                          <a:solidFill>
                            <a:srgbClr val="404040"/>
                          </a:solidFill>
                          <a:effectLst/>
                          <a:latin typeface="Calibri" panose="020F0502020204030204" pitchFamily="34" charset="0"/>
                        </a:rPr>
                        <a:t>Data Cleaning and Pre-Processing</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Read base data </a:t>
                      </a:r>
                      <a:r>
                        <a:rPr lang="en-US" sz="1300" b="0" i="0" u="none" strike="noStrike" dirty="0" err="1">
                          <a:solidFill>
                            <a:srgbClr val="404040"/>
                          </a:solidFill>
                          <a:effectLst/>
                          <a:latin typeface="Calibri" panose="020F0502020204030204" pitchFamily="34" charset="0"/>
                        </a:rPr>
                        <a:t>excel,label</a:t>
                      </a:r>
                      <a:r>
                        <a:rPr lang="en-US" sz="1300" b="0" i="0" u="none" strike="noStrike" dirty="0">
                          <a:solidFill>
                            <a:srgbClr val="404040"/>
                          </a:solidFill>
                          <a:effectLst/>
                          <a:latin typeface="Calibri" panose="020F0502020204030204" pitchFamily="34" charset="0"/>
                        </a:rPr>
                        <a:t> column creation</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Check duplicate rows, missing values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Drop irrelevant columns, rows</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31121034"/>
              </p:ext>
            </p:extLst>
          </p:nvPr>
        </p:nvGraphicFramePr>
        <p:xfrm>
          <a:off x="5504180" y="1103085"/>
          <a:ext cx="3123832" cy="1531274"/>
        </p:xfrm>
        <a:graphic>
          <a:graphicData uri="http://schemas.openxmlformats.org/drawingml/2006/table">
            <a:tbl>
              <a:tblPr firstRow="1" bandRow="1">
                <a:tableStyleId>{8799B23B-EC83-4686-B30A-512413B5E67A}</a:tableStyleId>
              </a:tblPr>
              <a:tblGrid>
                <a:gridCol w="3123832">
                  <a:extLst>
                    <a:ext uri="{9D8B030D-6E8A-4147-A177-3AD203B41FA5}">
                      <a16:colId xmlns:a16="http://schemas.microsoft.com/office/drawing/2014/main" val="20000"/>
                    </a:ext>
                  </a:extLst>
                </a:gridCol>
              </a:tblGrid>
              <a:tr h="0">
                <a:tc>
                  <a:txBody>
                    <a:bodyPr/>
                    <a:lstStyle/>
                    <a:p>
                      <a:pPr algn="l" fontAlgn="b"/>
                      <a:r>
                        <a:rPr lang="en-US" sz="1400" b="1" i="0" u="none" strike="noStrike" dirty="0">
                          <a:solidFill>
                            <a:srgbClr val="000000"/>
                          </a:solidFill>
                          <a:effectLst/>
                          <a:latin typeface="Calibri" panose="020F0502020204030204" pitchFamily="34" charset="0"/>
                        </a:rPr>
                        <a:t>Incorporation -  Feedback and  suggestions of last review</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Compute sentiment scores (polarity) and labels</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Sentiment statistics per news category</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err="1">
                          <a:solidFill>
                            <a:srgbClr val="404040"/>
                          </a:solidFill>
                          <a:effectLst/>
                          <a:latin typeface="Calibri" panose="020F0502020204030204" pitchFamily="34" charset="0"/>
                        </a:rPr>
                        <a:t>Mege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positive,negative</a:t>
                      </a:r>
                      <a:r>
                        <a:rPr lang="en-US" sz="1300" b="0" i="0" u="none" strike="noStrike" dirty="0">
                          <a:solidFill>
                            <a:srgbClr val="404040"/>
                          </a:solidFill>
                          <a:effectLst/>
                          <a:latin typeface="Calibri" panose="020F0502020204030204" pitchFamily="34" charset="0"/>
                        </a:rPr>
                        <a:t> ,</a:t>
                      </a:r>
                      <a:r>
                        <a:rPr lang="en-US" sz="1300" b="0" i="0" u="none" strike="noStrike" dirty="0" err="1">
                          <a:solidFill>
                            <a:srgbClr val="404040"/>
                          </a:solidFill>
                          <a:effectLst/>
                          <a:latin typeface="Calibri" panose="020F0502020204030204" pitchFamily="34" charset="0"/>
                        </a:rPr>
                        <a:t>neutral_correctness</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0" u="none" strike="noStrike" dirty="0">
                          <a:solidFill>
                            <a:srgbClr val="404040"/>
                          </a:solidFill>
                          <a:effectLst/>
                          <a:latin typeface="Calibri" panose="020F0502020204030204" pitchFamily="34" charset="0"/>
                        </a:rPr>
                        <a:t>Filter out weak score</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354358009"/>
              </p:ext>
            </p:extLst>
          </p:nvPr>
        </p:nvGraphicFramePr>
        <p:xfrm>
          <a:off x="7273825" y="4007208"/>
          <a:ext cx="2022575" cy="202707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b="1" i="0" u="none" strike="noStrike" dirty="0">
                          <a:solidFill>
                            <a:srgbClr val="000000"/>
                          </a:solidFill>
                          <a:effectLst/>
                          <a:latin typeface="Calibri" panose="020F0502020204030204" pitchFamily="34" charset="0"/>
                        </a:rPr>
                        <a:t>Supervised Learning</a:t>
                      </a:r>
                    </a:p>
                  </a:txBody>
                  <a:tcPr marL="7772" marR="7772" marT="7772" marB="0" anchor="b"/>
                </a:tc>
                <a:extLst>
                  <a:ext uri="{0D108BD9-81ED-4DB2-BD59-A6C34878D82A}">
                    <a16:rowId xmlns:a16="http://schemas.microsoft.com/office/drawing/2014/main" val="10000"/>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Use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LogisticRegression</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Gradient Boosting,</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Random Forest,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err="1">
                          <a:solidFill>
                            <a:srgbClr val="404040"/>
                          </a:solidFill>
                          <a:effectLst/>
                          <a:latin typeface="Calibri" panose="020F0502020204030204" pitchFamily="34" charset="0"/>
                        </a:rPr>
                        <a:t>KNeighborsClassifier</a:t>
                      </a:r>
                      <a:r>
                        <a:rPr lang="en-US" sz="1300" b="0" i="0" u="none" strike="noStrike" dirty="0">
                          <a:solidFill>
                            <a:srgbClr val="404040"/>
                          </a:solidFill>
                          <a:effectLst/>
                          <a:latin typeface="Calibri" panose="020F0502020204030204" pitchFamily="34" charset="0"/>
                        </a:rPr>
                        <a:t>,</a:t>
                      </a:r>
                    </a:p>
                    <a:p>
                      <a:pPr marL="0" marR="0" lvl="0" indent="0" algn="l" defTabSz="914400" rtl="0" eaLnBrk="1" fontAlgn="b" latinLnBrk="0" hangingPunct="1">
                        <a:lnSpc>
                          <a:spcPct val="100000"/>
                        </a:lnSpc>
                        <a:spcBef>
                          <a:spcPts val="0"/>
                        </a:spcBef>
                        <a:spcAft>
                          <a:spcPts val="0"/>
                        </a:spcAft>
                        <a:buClrTx/>
                        <a:buSzTx/>
                        <a:buFontTx/>
                        <a:buNone/>
                        <a:tabLst/>
                        <a:defRPr/>
                      </a:pPr>
                      <a:r>
                        <a:rPr lang="en-US" sz="1300" b="0" i="0" u="none" strike="noStrike" dirty="0">
                          <a:solidFill>
                            <a:srgbClr val="404040"/>
                          </a:solidFill>
                          <a:effectLst/>
                          <a:latin typeface="Calibri" panose="020F0502020204030204" pitchFamily="34" charset="0"/>
                        </a:rPr>
                        <a:t>SVM</a:t>
                      </a: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0" u="none" strike="noStrike" dirty="0">
                          <a:solidFill>
                            <a:srgbClr val="404040"/>
                          </a:solidFill>
                          <a:effectLst/>
                          <a:latin typeface="Calibri" panose="020F0502020204030204" pitchFamily="34" charset="0"/>
                        </a:rPr>
                        <a:t>Understand model accuracy</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0" u="none" strike="noStrike" dirty="0">
                          <a:solidFill>
                            <a:srgbClr val="404040"/>
                          </a:solidFill>
                          <a:effectLst/>
                          <a:latin typeface="Calibri" panose="020F0502020204030204" pitchFamily="34" charset="0"/>
                        </a:rPr>
                        <a:t>Evaluate best model</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Review and discussion</a:t>
                      </a: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030740772"/>
              </p:ext>
            </p:extLst>
          </p:nvPr>
        </p:nvGraphicFramePr>
        <p:xfrm>
          <a:off x="8700103" y="1629762"/>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b="1" i="0" u="none" strike="noStrike" dirty="0">
                          <a:solidFill>
                            <a:schemeClr val="tx1"/>
                          </a:solidFill>
                          <a:effectLst/>
                          <a:latin typeface="Calibri" panose="020F0502020204030204" pitchFamily="34" charset="0"/>
                        </a:rPr>
                        <a:t>Deep Learning</a:t>
                      </a: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Using </a:t>
                      </a:r>
                      <a:r>
                        <a:rPr lang="en-US" sz="1300" b="0" i="0" u="none" strike="noStrike" dirty="0" err="1">
                          <a:solidFill>
                            <a:srgbClr val="404040"/>
                          </a:solidFill>
                          <a:effectLst/>
                          <a:latin typeface="Calibri" panose="020F0502020204030204" pitchFamily="34" charset="0"/>
                        </a:rPr>
                        <a:t>Keras</a:t>
                      </a:r>
                      <a:r>
                        <a:rPr lang="en-US" sz="1300" b="0" i="0" u="none" strike="noStrike" dirty="0">
                          <a:solidFill>
                            <a:srgbClr val="404040"/>
                          </a:solidFill>
                          <a:effectLst/>
                          <a:latin typeface="Calibri" panose="020F0502020204030204" pitchFamily="34" charset="0"/>
                        </a:rPr>
                        <a:t> tokenizer</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Train using LSTM model</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a:solidFill>
                            <a:srgbClr val="404040"/>
                          </a:solidFill>
                          <a:effectLst/>
                          <a:latin typeface="Calibri" panose="020F0502020204030204" pitchFamily="34" charset="0"/>
                        </a:rPr>
                        <a:t>Evaluate the model</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957922568"/>
              </p:ext>
            </p:extLst>
          </p:nvPr>
        </p:nvGraphicFramePr>
        <p:xfrm>
          <a:off x="9448800" y="4006600"/>
          <a:ext cx="2632173" cy="689093"/>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1" i="0" u="none" strike="noStrike" dirty="0">
                          <a:solidFill>
                            <a:srgbClr val="404040"/>
                          </a:solidFill>
                          <a:effectLst/>
                          <a:latin typeface="Calibri" panose="020F0502020204030204" pitchFamily="34" charset="0"/>
                        </a:rPr>
                        <a:t>Final project </a:t>
                      </a:r>
                      <a:r>
                        <a:rPr lang="en-US" sz="1300" b="1" i="0" u="none" strike="noStrike" dirty="0" err="1">
                          <a:solidFill>
                            <a:srgbClr val="404040"/>
                          </a:solidFill>
                          <a:effectLst/>
                          <a:latin typeface="Calibri" panose="020F0502020204030204" pitchFamily="34" charset="0"/>
                        </a:rPr>
                        <a:t>preperation</a:t>
                      </a:r>
                      <a:endParaRPr lang="en-US" sz="1300" b="1"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0" u="none" strike="noStrike" dirty="0">
                          <a:solidFill>
                            <a:srgbClr val="404040"/>
                          </a:solidFill>
                          <a:effectLst/>
                          <a:latin typeface="Calibri" panose="020F0502020204030204" pitchFamily="34" charset="0"/>
                        </a:rPr>
                        <a:t>Documentation of the project</a:t>
                      </a: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803">
                <a:tc>
                  <a:txBody>
                    <a:bodyPr/>
                    <a:lstStyle/>
                    <a:p>
                      <a:pPr algn="l" fontAlgn="b"/>
                      <a:r>
                        <a:rPr lang="en-US" sz="1300" b="0" i="0" u="none" strike="noStrike" dirty="0">
                          <a:solidFill>
                            <a:srgbClr val="404040"/>
                          </a:solidFill>
                          <a:effectLst/>
                          <a:latin typeface="Calibri" panose="020F0502020204030204" pitchFamily="34" charset="0"/>
                        </a:rPr>
                        <a:t>Conclusion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953323308"/>
              </p:ext>
            </p:extLst>
          </p:nvPr>
        </p:nvGraphicFramePr>
        <p:xfrm>
          <a:off x="3604648" y="3981258"/>
          <a:ext cx="3024752" cy="1443990"/>
        </p:xfrm>
        <a:graphic>
          <a:graphicData uri="http://schemas.openxmlformats.org/drawingml/2006/table">
            <a:tbl>
              <a:tblPr bandRow="1">
                <a:tableStyleId>{BDBED569-4797-4DF1-A0F4-6AAB3CD982D8}</a:tableStyleId>
              </a:tblPr>
              <a:tblGrid>
                <a:gridCol w="3024752">
                  <a:extLst>
                    <a:ext uri="{9D8B030D-6E8A-4147-A177-3AD203B41FA5}">
                      <a16:colId xmlns:a16="http://schemas.microsoft.com/office/drawing/2014/main" val="20000"/>
                    </a:ext>
                  </a:extLst>
                </a:gridCol>
              </a:tblGrid>
              <a:tr h="127149">
                <a:tc>
                  <a:txBody>
                    <a:bodyPr/>
                    <a:lstStyle/>
                    <a:p>
                      <a:pPr algn="l" fontAlgn="b"/>
                      <a:r>
                        <a:rPr lang="en-US" sz="1300" b="1" i="0" u="none" strike="noStrike" dirty="0">
                          <a:solidFill>
                            <a:srgbClr val="404040"/>
                          </a:solidFill>
                          <a:effectLst/>
                          <a:latin typeface="Calibri" panose="020F0502020204030204" pitchFamily="34" charset="0"/>
                        </a:rPr>
                        <a:t>Processing tweet text data</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dirty="0">
                          <a:solidFill>
                            <a:srgbClr val="404040"/>
                          </a:solidFill>
                          <a:effectLst/>
                          <a:latin typeface="Calibri" panose="020F0502020204030204" pitchFamily="34" charset="0"/>
                        </a:rPr>
                        <a:t>Removing ‘@’,numbers, </a:t>
                      </a:r>
                      <a:r>
                        <a:rPr lang="en-US" sz="1300" b="0" i="0" u="none" strike="noStrike" dirty="0" err="1">
                          <a:solidFill>
                            <a:srgbClr val="404040"/>
                          </a:solidFill>
                          <a:effectLst/>
                          <a:latin typeface="Calibri" panose="020F0502020204030204" pitchFamily="34" charset="0"/>
                        </a:rPr>
                        <a:t>urls</a:t>
                      </a:r>
                      <a:r>
                        <a:rPr lang="en-US" sz="1300" b="0" i="0" u="none" strike="noStrike" dirty="0">
                          <a:solidFill>
                            <a:srgbClr val="404040"/>
                          </a:solidFill>
                          <a:effectLst/>
                          <a:latin typeface="Calibri" panose="020F0502020204030204" pitchFamily="34" charset="0"/>
                        </a:rPr>
                        <a:t>, single and special characters</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dirty="0">
                          <a:solidFill>
                            <a:srgbClr val="404040"/>
                          </a:solidFill>
                          <a:effectLst/>
                          <a:latin typeface="Calibri" panose="020F0502020204030204" pitchFamily="34" charset="0"/>
                        </a:rPr>
                        <a:t>Tokenizing</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dirty="0">
                          <a:solidFill>
                            <a:srgbClr val="404040"/>
                          </a:solidFill>
                          <a:effectLst/>
                          <a:latin typeface="Calibri" panose="020F0502020204030204" pitchFamily="34" charset="0"/>
                        </a:rPr>
                        <a:t>Lemmatization</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dirty="0">
                          <a:solidFill>
                            <a:srgbClr val="404040"/>
                          </a:solidFill>
                          <a:effectLst/>
                          <a:latin typeface="Calibri" panose="020F0502020204030204" pitchFamily="34" charset="0"/>
                        </a:rPr>
                        <a:t>Stemming</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Vectorization using TF-IDF</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flipH="1">
            <a:off x="1112071" y="2771000"/>
            <a:ext cx="45719" cy="581799"/>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34482" y="2865213"/>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03A003B1-AFA3-DD4A-8131-D31B5530B666}"/>
              </a:ext>
            </a:extLst>
          </p:cNvPr>
          <p:cNvGraphicFramePr>
            <a:graphicFrameLocks noGrp="1"/>
          </p:cNvGraphicFramePr>
          <p:nvPr>
            <p:extLst>
              <p:ext uri="{D42A27DB-BD31-4B8C-83A1-F6EECF244321}">
                <p14:modId xmlns:p14="http://schemas.microsoft.com/office/powerpoint/2010/main" val="1806840220"/>
              </p:ext>
            </p:extLst>
          </p:nvPr>
        </p:nvGraphicFramePr>
        <p:xfrm>
          <a:off x="80547" y="4794003"/>
          <a:ext cx="2941866" cy="415290"/>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3940959608"/>
                    </a:ext>
                  </a:extLst>
                </a:gridCol>
              </a:tblGrid>
              <a:tr h="71508">
                <a:tc>
                  <a:txBody>
                    <a:bodyPr/>
                    <a:lstStyle/>
                    <a:p>
                      <a:pPr algn="l" fontAlgn="b"/>
                      <a:r>
                        <a:rPr lang="en-US" sz="1300" b="0" i="0" u="none" strike="noStrike" dirty="0" err="1">
                          <a:solidFill>
                            <a:srgbClr val="404040"/>
                          </a:solidFill>
                          <a:effectLst/>
                          <a:latin typeface="Calibri" panose="020F0502020204030204" pitchFamily="34" charset="0"/>
                        </a:rPr>
                        <a:t>Adddind</a:t>
                      </a:r>
                      <a:r>
                        <a:rPr lang="en-US" sz="1300" b="0" i="0" u="none" strike="noStrike" dirty="0">
                          <a:solidFill>
                            <a:srgbClr val="404040"/>
                          </a:solidFill>
                          <a:effectLst/>
                          <a:latin typeface="Calibri" panose="020F0502020204030204" pitchFamily="34" charset="0"/>
                        </a:rPr>
                        <a:t> derived feature</a:t>
                      </a:r>
                    </a:p>
                  </a:txBody>
                  <a:tcPr marL="9525" marR="9525" marT="9525" marB="0" anchor="b"/>
                </a:tc>
                <a:extLst>
                  <a:ext uri="{0D108BD9-81ED-4DB2-BD59-A6C34878D82A}">
                    <a16:rowId xmlns:a16="http://schemas.microsoft.com/office/drawing/2014/main" val="2248352549"/>
                  </a:ext>
                </a:extLst>
              </a:tr>
              <a:tr h="0">
                <a:tc>
                  <a:txBody>
                    <a:bodyPr/>
                    <a:lstStyle/>
                    <a:p>
                      <a:pPr algn="l" fontAlgn="b"/>
                      <a:r>
                        <a:rPr lang="en-US" sz="1300" b="0" i="0" u="none" strike="noStrike" dirty="0">
                          <a:solidFill>
                            <a:srgbClr val="404040"/>
                          </a:solidFill>
                          <a:effectLst/>
                          <a:latin typeface="Calibri" panose="020F0502020204030204" pitchFamily="34" charset="0"/>
                        </a:rPr>
                        <a:t>Tweet source distribution</a:t>
                      </a:r>
                    </a:p>
                  </a:txBody>
                  <a:tcPr marL="9525" marR="9525" marT="9525" marB="0" anchor="b"/>
                </a:tc>
                <a:extLst>
                  <a:ext uri="{0D108BD9-81ED-4DB2-BD59-A6C34878D82A}">
                    <a16:rowId xmlns:a16="http://schemas.microsoft.com/office/drawing/2014/main" val="2895407325"/>
                  </a:ext>
                </a:extLst>
              </a:tr>
            </a:tbl>
          </a:graphicData>
        </a:graphic>
      </p:graphicFrame>
      <p:graphicFrame>
        <p:nvGraphicFramePr>
          <p:cNvPr id="43" name="Table 42">
            <a:extLst>
              <a:ext uri="{FF2B5EF4-FFF2-40B4-BE49-F238E27FC236}">
                <a16:creationId xmlns:a16="http://schemas.microsoft.com/office/drawing/2014/main" id="{2FCDD518-08B2-6E48-91F2-9A83CA608157}"/>
              </a:ext>
            </a:extLst>
          </p:cNvPr>
          <p:cNvGraphicFramePr>
            <a:graphicFrameLocks noGrp="1"/>
          </p:cNvGraphicFramePr>
          <p:nvPr>
            <p:extLst>
              <p:ext uri="{D42A27DB-BD31-4B8C-83A1-F6EECF244321}">
                <p14:modId xmlns:p14="http://schemas.microsoft.com/office/powerpoint/2010/main" val="4063185888"/>
              </p:ext>
            </p:extLst>
          </p:nvPr>
        </p:nvGraphicFramePr>
        <p:xfrm>
          <a:off x="2853909" y="1453215"/>
          <a:ext cx="2607128" cy="1041888"/>
        </p:xfrm>
        <a:graphic>
          <a:graphicData uri="http://schemas.openxmlformats.org/drawingml/2006/table">
            <a:tbl>
              <a:tblPr firstRow="1" bandRow="1">
                <a:tableStyleId>{BDBED569-4797-4DF1-A0F4-6AAB3CD982D8}</a:tableStyleId>
              </a:tblPr>
              <a:tblGrid>
                <a:gridCol w="2607128">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Label id distribution</a:t>
                      </a:r>
                    </a:p>
                  </a:txBody>
                  <a:tcPr marL="9525" marR="9525" marT="9525" marB="0" anchor="b"/>
                </a:tc>
                <a:extLst>
                  <a:ext uri="{0D108BD9-81ED-4DB2-BD59-A6C34878D82A}">
                    <a16:rowId xmlns:a16="http://schemas.microsoft.com/office/drawing/2014/main" val="10000"/>
                  </a:ext>
                </a:extLst>
              </a:tr>
              <a:tr h="71508">
                <a:tc>
                  <a:txBody>
                    <a:bodyPr/>
                    <a:lstStyle/>
                    <a:p>
                      <a:pPr algn="l" fontAlgn="b"/>
                      <a:r>
                        <a:rPr lang="en-US" sz="1300" b="0" i="0" u="none" strike="noStrike" dirty="0">
                          <a:solidFill>
                            <a:srgbClr val="404040"/>
                          </a:solidFill>
                          <a:effectLst/>
                          <a:latin typeface="Calibri" panose="020F0502020204030204" pitchFamily="34" charset="0"/>
                        </a:rPr>
                        <a:t>Conversion of label to numeric</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Explore country wise data and negative tweet</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b="0" i="0" u="none" strike="noStrike" dirty="0">
                          <a:solidFill>
                            <a:srgbClr val="000000"/>
                          </a:solidFill>
                          <a:effectLst/>
                          <a:latin typeface="Calibri" panose="020F0502020204030204" pitchFamily="34" charset="0"/>
                        </a:rPr>
                        <a:t>Explore </a:t>
                      </a:r>
                      <a:r>
                        <a:rPr lang="en-US" sz="1400" b="0" i="0" u="none" strike="noStrike" dirty="0" err="1">
                          <a:solidFill>
                            <a:srgbClr val="000000"/>
                          </a:solidFill>
                          <a:effectLst/>
                          <a:latin typeface="Calibri" panose="020F0502020204030204" pitchFamily="34" charset="0"/>
                        </a:rPr>
                        <a:t>wordcloud</a:t>
                      </a:r>
                      <a:r>
                        <a:rPr lang="en-US" sz="1400" b="0" i="0" u="none" strike="noStrike" dirty="0">
                          <a:solidFill>
                            <a:srgbClr val="000000"/>
                          </a:solidFill>
                          <a:effectLst/>
                          <a:latin typeface="Calibri" panose="020F0502020204030204" pitchFamily="34" charset="0"/>
                        </a:rPr>
                        <a:t> of each class</a:t>
                      </a: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431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23358</TotalTime>
  <Words>1785</Words>
  <Application>Microsoft Macintosh PowerPoint</Application>
  <PresentationFormat>Widescreen</PresentationFormat>
  <Paragraphs>315</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Acknowledgements</vt:lpstr>
      <vt:lpstr>Table of Contents</vt:lpstr>
      <vt:lpstr>Problem Statement</vt:lpstr>
      <vt:lpstr>Objective</vt:lpstr>
      <vt:lpstr>Business Benefits</vt:lpstr>
      <vt:lpstr>Understanding of Machine Learning( Pipeline)</vt:lpstr>
      <vt:lpstr>ML Steps</vt:lpstr>
      <vt:lpstr>Detailed Plan of work</vt:lpstr>
      <vt:lpstr>Project Resources </vt:lpstr>
      <vt:lpstr>Preprocessing: Data Cleaning and pre-processing</vt:lpstr>
      <vt:lpstr>Preprocessing: Processing tweet text data</vt:lpstr>
      <vt:lpstr>Verify preprocessing accuracy using RF</vt:lpstr>
      <vt:lpstr>Machine Learning Modelling &amp; Techniques Applied</vt:lpstr>
      <vt:lpstr>Metrics</vt:lpstr>
      <vt:lpstr>Interpretation</vt:lpstr>
      <vt:lpstr>Conclusions / Recommendations</vt:lpstr>
      <vt:lpstr>Future Work &amp; Extension or Scope of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395</cp:revision>
  <dcterms:created xsi:type="dcterms:W3CDTF">2018-10-16T06:13:57Z</dcterms:created>
  <dcterms:modified xsi:type="dcterms:W3CDTF">2020-11-12T05:46:57Z</dcterms:modified>
</cp:coreProperties>
</file>